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9" r:id="rId4"/>
    <p:sldId id="261" r:id="rId5"/>
    <p:sldId id="276" r:id="rId6"/>
    <p:sldId id="262" r:id="rId7"/>
    <p:sldId id="275" r:id="rId8"/>
    <p:sldId id="264" r:id="rId9"/>
    <p:sldId id="265" r:id="rId10"/>
    <p:sldId id="282" r:id="rId11"/>
    <p:sldId id="280" r:id="rId12"/>
    <p:sldId id="284" r:id="rId13"/>
    <p:sldId id="285" r:id="rId14"/>
    <p:sldId id="266" r:id="rId15"/>
    <p:sldId id="267" r:id="rId16"/>
    <p:sldId id="289" r:id="rId17"/>
    <p:sldId id="268" r:id="rId18"/>
    <p:sldId id="290" r:id="rId19"/>
    <p:sldId id="287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2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04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DB391A-CDF0-402F-BEC2-EC7E4DA418C7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9967E1-419A-4BA5-BD4D-6CEE5A78D1B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Sales Leads or Suspects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148D99B-6BDA-4EAD-924B-0BAA15B034BD}" type="parTrans" cxnId="{FD7B2FBB-232A-4566-9229-E479833DC7E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D12BB82-4204-4436-BA16-4E2B96B9E309}" type="sibTrans" cxnId="{FD7B2FBB-232A-4566-9229-E479833DC7E6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2BCAFFE8-3DA8-42B5-BAE2-46D93FA1878D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Qualifying Process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9A02FFA-95EF-4B32-B74C-6E7253893C25}" type="parTrans" cxnId="{568CED06-5498-4989-B467-FEA360918D67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1E268F7-A24A-4F25-B8F2-247C67F232B0}" type="sibTrans" cxnId="{568CED06-5498-4989-B467-FEA360918D67}">
      <dgm:prSet/>
      <dgm:spPr/>
      <dgm:t>
        <a:bodyPr/>
        <a:lstStyle/>
        <a:p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FADFDC3-F128-42F7-A547-BF26CB6F5479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Sales Prospect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7DF438-E10D-4A27-ABD6-04423998723D}" type="parTrans" cxnId="{8C54D6DA-94A3-483B-98B5-5FD412CB534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712AB4F-AAAA-449C-B0C4-49D4448BEB84}" type="sibTrans" cxnId="{8C54D6DA-94A3-483B-98B5-5FD412CB534A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CB3AFC-808B-4FD8-B03F-63B147434ECA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Need?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ABC84AA-5F9B-46AC-BAF4-27DF939DC7CF}" type="parTrans" cxnId="{9FCCFDF0-87FD-4B00-B78B-4660D51A265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0A93BCA-ECED-4C1B-8301-1012EC902BA6}" type="sibTrans" cxnId="{9FCCFDF0-87FD-4B00-B78B-4660D51A265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6F9285F-7ECC-4996-855A-8AE4591ADFDE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 Resources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EB7417F-4A8F-4C64-8F1C-E7281C0352E4}" type="parTrans" cxnId="{BE7E845B-FF83-43D8-9BFB-674EBDD9F7D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53C4DAB-99D9-4723-92AE-A5D99144B352}" type="sibTrans" cxnId="{BE7E845B-FF83-43D8-9BFB-674EBDD9F7D0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E15D259-3073-4712-ABF2-34A4FBDE3A5F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Authority to Make Purchase Decision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D06A10A-24F2-44B9-B93B-DEB78C61D1AF}" type="parTrans" cxnId="{6E10949E-1BA3-4220-92F7-6837C7FA61A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117D1E8-A66A-49D5-8B9F-9FC5E8EDB949}" type="sibTrans" cxnId="{6E10949E-1BA3-4220-92F7-6837C7FA61A4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23114C4-98A8-4A29-B801-A96EABE50254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Generated from Internal or External Sources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5EDFDFB-C88A-4B2D-8144-ED3CF81D9D05}" type="parTrans" cxnId="{42A4785C-2F76-4912-896E-B0BDD32E59F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BCA007B-141F-40DA-84BF-68714D044CBA}" type="sibTrans" cxnId="{42A4785C-2F76-4912-896E-B0BDD32E59F6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6EC8B85-8BC3-42F6-8D3E-70A19B42AFF3}">
      <dgm:prSet phldrT="[Text]"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Lead Generation Methods Should be Managed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D2A425-EB72-4C0C-956E-941391EC4E47}" type="parTrans" cxnId="{B6D12F0B-D466-49B2-9BAE-5DE84877B89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9CA001D-9EAB-44A0-90FE-494E0536F6B7}" type="sibTrans" cxnId="{B6D12F0B-D466-49B2-9BAE-5DE84877B89F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778321F-0AFD-4BC8-9602-98F88E15EAFB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Initiate Pre-Call Planning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0A9FAFE-6212-4133-B65D-99E3EC47DC87}" type="parTrans" cxnId="{5ED4EE35-83E4-49B6-92AA-0F8751012C5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D4B46F-E1C8-4FD9-80F3-37D82F7949D7}" type="sibTrans" cxnId="{5ED4EE35-83E4-49B6-92AA-0F8751012C53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25D78B1-9C66-4FCF-8A97-35D53F58FF65}">
      <dgm:prSet/>
      <dgm:spPr/>
      <dgm:t>
        <a:bodyPr/>
        <a:lstStyle/>
        <a:p>
          <a:r>
            <a: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Prioritize Prospect List</a:t>
          </a:r>
          <a:endParaRPr 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D631515A-DCBA-4615-9AB1-5311B0B15937}" type="parTrans" cxnId="{E77A206D-FFFA-4C11-97F1-FE537BF2020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82FF48E-7775-4A99-80EA-8C649F0D1EA3}" type="sibTrans" cxnId="{E77A206D-FFFA-4C11-97F1-FE537BF2020E}">
      <dgm:prSet/>
      <dgm:spPr/>
      <dgm:t>
        <a:bodyPr/>
        <a:lstStyle/>
        <a:p>
          <a:endParaRPr lang="en-US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199E33F-70AB-45A7-BE06-C8B9849B8B92}" type="pres">
      <dgm:prSet presAssocID="{00DB391A-CDF0-402F-BEC2-EC7E4DA418C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5DF231-C193-4C28-A0CF-AC72A3E658BF}" type="pres">
      <dgm:prSet presAssocID="{00DB391A-CDF0-402F-BEC2-EC7E4DA418C7}" presName="dummyMaxCanvas" presStyleCnt="0">
        <dgm:presLayoutVars/>
      </dgm:prSet>
      <dgm:spPr/>
    </dgm:pt>
    <dgm:pt modelId="{0B81A9B4-DF0A-41EE-84A6-24B33960F521}" type="pres">
      <dgm:prSet presAssocID="{00DB391A-CDF0-402F-BEC2-EC7E4DA418C7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234CE-3C9B-484A-A0A2-989CF3B9B382}" type="pres">
      <dgm:prSet presAssocID="{00DB391A-CDF0-402F-BEC2-EC7E4DA418C7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0157EB-74C1-49E6-B90E-E56066E67085}" type="pres">
      <dgm:prSet presAssocID="{00DB391A-CDF0-402F-BEC2-EC7E4DA418C7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EFA71-11D1-4CCA-8044-3BC15822740B}" type="pres">
      <dgm:prSet presAssocID="{00DB391A-CDF0-402F-BEC2-EC7E4DA418C7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4AEA0C-A501-483B-9866-4A36D08187C9}" type="pres">
      <dgm:prSet presAssocID="{00DB391A-CDF0-402F-BEC2-EC7E4DA418C7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06C558-C7AE-4A38-A87F-EA882A5BEB18}" type="pres">
      <dgm:prSet presAssocID="{00DB391A-CDF0-402F-BEC2-EC7E4DA418C7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69C20D-9198-457D-A99E-45D29FB48747}" type="pres">
      <dgm:prSet presAssocID="{00DB391A-CDF0-402F-BEC2-EC7E4DA418C7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CA08-72D4-42B9-A670-14E36CE369DE}" type="pres">
      <dgm:prSet presAssocID="{00DB391A-CDF0-402F-BEC2-EC7E4DA418C7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7F1F89-413D-488F-A2E8-4E1C3999B589}" type="presOf" srcId="{AFADFDC3-F128-42F7-A547-BF26CB6F5479}" destId="{9F0157EB-74C1-49E6-B90E-E56066E67085}" srcOrd="0" destOrd="0" presId="urn:microsoft.com/office/officeart/2005/8/layout/vProcess5"/>
    <dgm:cxn modelId="{950C401C-285B-486C-9617-C2C253634F4B}" type="presOf" srcId="{4E15D259-3073-4712-ABF2-34A4FBDE3A5F}" destId="{B99234CE-3C9B-484A-A0A2-989CF3B9B382}" srcOrd="0" destOrd="3" presId="urn:microsoft.com/office/officeart/2005/8/layout/vProcess5"/>
    <dgm:cxn modelId="{78613A2F-C9A9-4393-8D16-1D69DE990282}" type="presOf" srcId="{B6EC8B85-8BC3-42F6-8D3E-70A19B42AFF3}" destId="{0B81A9B4-DF0A-41EE-84A6-24B33960F521}" srcOrd="0" destOrd="2" presId="urn:microsoft.com/office/officeart/2005/8/layout/vProcess5"/>
    <dgm:cxn modelId="{E6FFBEAD-18D2-420D-89BE-7069CCB6C99D}" type="presOf" srcId="{323114C4-98A8-4A29-B801-A96EABE50254}" destId="{0B81A9B4-DF0A-41EE-84A6-24B33960F521}" srcOrd="0" destOrd="1" presId="urn:microsoft.com/office/officeart/2005/8/layout/vProcess5"/>
    <dgm:cxn modelId="{568CED06-5498-4989-B467-FEA360918D67}" srcId="{00DB391A-CDF0-402F-BEC2-EC7E4DA418C7}" destId="{2BCAFFE8-3DA8-42B5-BAE2-46D93FA1878D}" srcOrd="1" destOrd="0" parTransId="{C9A02FFA-95EF-4B32-B74C-6E7253893C25}" sibTransId="{01E268F7-A24A-4F25-B8F2-247C67F232B0}"/>
    <dgm:cxn modelId="{DAD3D52D-EB80-46E1-A24B-67E0387D5BD4}" type="presOf" srcId="{725D78B1-9C66-4FCF-8A97-35D53F58FF65}" destId="{9F0157EB-74C1-49E6-B90E-E56066E67085}" srcOrd="0" destOrd="1" presId="urn:microsoft.com/office/officeart/2005/8/layout/vProcess5"/>
    <dgm:cxn modelId="{9FCCFDF0-87FD-4B00-B78B-4660D51A265E}" srcId="{2BCAFFE8-3DA8-42B5-BAE2-46D93FA1878D}" destId="{72CB3AFC-808B-4FD8-B03F-63B147434ECA}" srcOrd="0" destOrd="0" parTransId="{9ABC84AA-5F9B-46AC-BAF4-27DF939DC7CF}" sibTransId="{40A93BCA-ECED-4C1B-8301-1012EC902BA6}"/>
    <dgm:cxn modelId="{F3C25CF4-CB56-4797-90DC-56162C44D613}" type="presOf" srcId="{00DB391A-CDF0-402F-BEC2-EC7E4DA418C7}" destId="{1199E33F-70AB-45A7-BE06-C8B9849B8B92}" srcOrd="0" destOrd="0" presId="urn:microsoft.com/office/officeart/2005/8/layout/vProcess5"/>
    <dgm:cxn modelId="{EF26C362-2B96-488B-B18B-28D0F455EE87}" type="presOf" srcId="{AFADFDC3-F128-42F7-A547-BF26CB6F5479}" destId="{F70ECA08-72D4-42B9-A670-14E36CE369DE}" srcOrd="1" destOrd="0" presId="urn:microsoft.com/office/officeart/2005/8/layout/vProcess5"/>
    <dgm:cxn modelId="{7307B718-63A6-4EF7-BE94-1AB026BF46A4}" type="presOf" srcId="{E778321F-0AFD-4BC8-9602-98F88E15EAFB}" destId="{F70ECA08-72D4-42B9-A670-14E36CE369DE}" srcOrd="1" destOrd="2" presId="urn:microsoft.com/office/officeart/2005/8/layout/vProcess5"/>
    <dgm:cxn modelId="{D3B536E2-52DB-4B01-9D2F-738EF5AF011E}" type="presOf" srcId="{323114C4-98A8-4A29-B801-A96EABE50254}" destId="{9206C558-C7AE-4A38-A87F-EA882A5BEB18}" srcOrd="1" destOrd="1" presId="urn:microsoft.com/office/officeart/2005/8/layout/vProcess5"/>
    <dgm:cxn modelId="{BE7E845B-FF83-43D8-9BFB-674EBDD9F7D0}" srcId="{2BCAFFE8-3DA8-42B5-BAE2-46D93FA1878D}" destId="{E6F9285F-7ECC-4996-855A-8AE4591ADFDE}" srcOrd="1" destOrd="0" parTransId="{8EB7417F-4A8F-4C64-8F1C-E7281C0352E4}" sibTransId="{353C4DAB-99D9-4723-92AE-A5D99144B352}"/>
    <dgm:cxn modelId="{5ED4EE35-83E4-49B6-92AA-0F8751012C53}" srcId="{AFADFDC3-F128-42F7-A547-BF26CB6F5479}" destId="{E778321F-0AFD-4BC8-9602-98F88E15EAFB}" srcOrd="1" destOrd="0" parTransId="{50A9FAFE-6212-4133-B65D-99E3EC47DC87}" sibTransId="{73D4B46F-E1C8-4FD9-80F3-37D82F7949D7}"/>
    <dgm:cxn modelId="{E77A206D-FFFA-4C11-97F1-FE537BF2020E}" srcId="{AFADFDC3-F128-42F7-A547-BF26CB6F5479}" destId="{725D78B1-9C66-4FCF-8A97-35D53F58FF65}" srcOrd="0" destOrd="0" parTransId="{D631515A-DCBA-4615-9AB1-5311B0B15937}" sibTransId="{A82FF48E-7775-4A99-80EA-8C649F0D1EA3}"/>
    <dgm:cxn modelId="{AF0AFED5-B6ED-46ED-B59B-AC26CC03F839}" type="presOf" srcId="{B6EC8B85-8BC3-42F6-8D3E-70A19B42AFF3}" destId="{9206C558-C7AE-4A38-A87F-EA882A5BEB18}" srcOrd="1" destOrd="2" presId="urn:microsoft.com/office/officeart/2005/8/layout/vProcess5"/>
    <dgm:cxn modelId="{42A4785C-2F76-4912-896E-B0BDD32E59F6}" srcId="{C29967E1-419A-4BA5-BD4D-6CEE5A78D1B4}" destId="{323114C4-98A8-4A29-B801-A96EABE50254}" srcOrd="0" destOrd="0" parTransId="{75EDFDFB-C88A-4B2D-8144-ED3CF81D9D05}" sibTransId="{0BCA007B-141F-40DA-84BF-68714D044CBA}"/>
    <dgm:cxn modelId="{FD7B2FBB-232A-4566-9229-E479833DC7E6}" srcId="{00DB391A-CDF0-402F-BEC2-EC7E4DA418C7}" destId="{C29967E1-419A-4BA5-BD4D-6CEE5A78D1B4}" srcOrd="0" destOrd="0" parTransId="{E148D99B-6BDA-4EAD-924B-0BAA15B034BD}" sibTransId="{2D12BB82-4204-4436-BA16-4E2B96B9E309}"/>
    <dgm:cxn modelId="{C043DD0E-0682-4838-BEED-E668AD0AE238}" type="presOf" srcId="{725D78B1-9C66-4FCF-8A97-35D53F58FF65}" destId="{F70ECA08-72D4-42B9-A670-14E36CE369DE}" srcOrd="1" destOrd="1" presId="urn:microsoft.com/office/officeart/2005/8/layout/vProcess5"/>
    <dgm:cxn modelId="{0658FF11-29DD-4057-8240-D48E83DEE997}" type="presOf" srcId="{C29967E1-419A-4BA5-BD4D-6CEE5A78D1B4}" destId="{0B81A9B4-DF0A-41EE-84A6-24B33960F521}" srcOrd="0" destOrd="0" presId="urn:microsoft.com/office/officeart/2005/8/layout/vProcess5"/>
    <dgm:cxn modelId="{E4AC94A8-A96E-4FE2-AC54-8F74408B2EDF}" type="presOf" srcId="{C29967E1-419A-4BA5-BD4D-6CEE5A78D1B4}" destId="{9206C558-C7AE-4A38-A87F-EA882A5BEB18}" srcOrd="1" destOrd="0" presId="urn:microsoft.com/office/officeart/2005/8/layout/vProcess5"/>
    <dgm:cxn modelId="{7BB4404B-4459-4EE8-8B7C-3951294CBB3D}" type="presOf" srcId="{E778321F-0AFD-4BC8-9602-98F88E15EAFB}" destId="{9F0157EB-74C1-49E6-B90E-E56066E67085}" srcOrd="0" destOrd="2" presId="urn:microsoft.com/office/officeart/2005/8/layout/vProcess5"/>
    <dgm:cxn modelId="{B6D12F0B-D466-49B2-9BAE-5DE84877B89F}" srcId="{C29967E1-419A-4BA5-BD4D-6CEE5A78D1B4}" destId="{B6EC8B85-8BC3-42F6-8D3E-70A19B42AFF3}" srcOrd="1" destOrd="0" parTransId="{A8D2A425-EB72-4C0C-956E-941391EC4E47}" sibTransId="{99CA001D-9EAB-44A0-90FE-494E0536F6B7}"/>
    <dgm:cxn modelId="{90B5A6BA-392F-4CB1-BD2B-C54C731CA5C7}" type="presOf" srcId="{2BCAFFE8-3DA8-42B5-BAE2-46D93FA1878D}" destId="{A169C20D-9198-457D-A99E-45D29FB48747}" srcOrd="1" destOrd="0" presId="urn:microsoft.com/office/officeart/2005/8/layout/vProcess5"/>
    <dgm:cxn modelId="{18DEE22E-5F2E-4EFE-A1C1-85E98BC62834}" type="presOf" srcId="{72CB3AFC-808B-4FD8-B03F-63B147434ECA}" destId="{A169C20D-9198-457D-A99E-45D29FB48747}" srcOrd="1" destOrd="1" presId="urn:microsoft.com/office/officeart/2005/8/layout/vProcess5"/>
    <dgm:cxn modelId="{3AC956D2-A16F-49B2-9140-2F702596AF2B}" type="presOf" srcId="{E6F9285F-7ECC-4996-855A-8AE4591ADFDE}" destId="{A169C20D-9198-457D-A99E-45D29FB48747}" srcOrd="1" destOrd="2" presId="urn:microsoft.com/office/officeart/2005/8/layout/vProcess5"/>
    <dgm:cxn modelId="{6E10949E-1BA3-4220-92F7-6837C7FA61A4}" srcId="{2BCAFFE8-3DA8-42B5-BAE2-46D93FA1878D}" destId="{4E15D259-3073-4712-ABF2-34A4FBDE3A5F}" srcOrd="2" destOrd="0" parTransId="{7D06A10A-24F2-44B9-B93B-DEB78C61D1AF}" sibTransId="{D117D1E8-A66A-49D5-8B9F-9FC5E8EDB949}"/>
    <dgm:cxn modelId="{4D501C01-EA87-4FAC-A7C3-54EFDF721A9F}" type="presOf" srcId="{72CB3AFC-808B-4FD8-B03F-63B147434ECA}" destId="{B99234CE-3C9B-484A-A0A2-989CF3B9B382}" srcOrd="0" destOrd="1" presId="urn:microsoft.com/office/officeart/2005/8/layout/vProcess5"/>
    <dgm:cxn modelId="{8C54D6DA-94A3-483B-98B5-5FD412CB534A}" srcId="{00DB391A-CDF0-402F-BEC2-EC7E4DA418C7}" destId="{AFADFDC3-F128-42F7-A547-BF26CB6F5479}" srcOrd="2" destOrd="0" parTransId="{7D7DF438-E10D-4A27-ABD6-04423998723D}" sibTransId="{5712AB4F-AAAA-449C-B0C4-49D4448BEB84}"/>
    <dgm:cxn modelId="{D7D75172-476E-404B-A1D2-77D3E022C6B0}" type="presOf" srcId="{E6F9285F-7ECC-4996-855A-8AE4591ADFDE}" destId="{B99234CE-3C9B-484A-A0A2-989CF3B9B382}" srcOrd="0" destOrd="2" presId="urn:microsoft.com/office/officeart/2005/8/layout/vProcess5"/>
    <dgm:cxn modelId="{3177CF9A-9D05-41A1-AE86-BA50F88279DD}" type="presOf" srcId="{2D12BB82-4204-4436-BA16-4E2B96B9E309}" destId="{F7BEFA71-11D1-4CCA-8044-3BC15822740B}" srcOrd="0" destOrd="0" presId="urn:microsoft.com/office/officeart/2005/8/layout/vProcess5"/>
    <dgm:cxn modelId="{A86A3A2C-208F-4369-B2DE-66EED7DFE1C7}" type="presOf" srcId="{4E15D259-3073-4712-ABF2-34A4FBDE3A5F}" destId="{A169C20D-9198-457D-A99E-45D29FB48747}" srcOrd="1" destOrd="3" presId="urn:microsoft.com/office/officeart/2005/8/layout/vProcess5"/>
    <dgm:cxn modelId="{1C2CE2EF-D708-4967-8767-D0A4ED3ACEBF}" type="presOf" srcId="{2BCAFFE8-3DA8-42B5-BAE2-46D93FA1878D}" destId="{B99234CE-3C9B-484A-A0A2-989CF3B9B382}" srcOrd="0" destOrd="0" presId="urn:microsoft.com/office/officeart/2005/8/layout/vProcess5"/>
    <dgm:cxn modelId="{A1074641-EA14-473E-9B73-3DC1F4F66291}" type="presOf" srcId="{01E268F7-A24A-4F25-B8F2-247C67F232B0}" destId="{1C4AEA0C-A501-483B-9866-4A36D08187C9}" srcOrd="0" destOrd="0" presId="urn:microsoft.com/office/officeart/2005/8/layout/vProcess5"/>
    <dgm:cxn modelId="{530C601F-B1D6-40D5-B0A8-CC5C3616AA1C}" type="presParOf" srcId="{1199E33F-70AB-45A7-BE06-C8B9849B8B92}" destId="{7B5DF231-C193-4C28-A0CF-AC72A3E658BF}" srcOrd="0" destOrd="0" presId="urn:microsoft.com/office/officeart/2005/8/layout/vProcess5"/>
    <dgm:cxn modelId="{BCBDECCA-868B-4669-AD28-0BB5945E9D72}" type="presParOf" srcId="{1199E33F-70AB-45A7-BE06-C8B9849B8B92}" destId="{0B81A9B4-DF0A-41EE-84A6-24B33960F521}" srcOrd="1" destOrd="0" presId="urn:microsoft.com/office/officeart/2005/8/layout/vProcess5"/>
    <dgm:cxn modelId="{632ADDA6-A118-4655-A34A-CDD015506FA5}" type="presParOf" srcId="{1199E33F-70AB-45A7-BE06-C8B9849B8B92}" destId="{B99234CE-3C9B-484A-A0A2-989CF3B9B382}" srcOrd="2" destOrd="0" presId="urn:microsoft.com/office/officeart/2005/8/layout/vProcess5"/>
    <dgm:cxn modelId="{D0C4E8B5-9BD2-4122-B4D5-147550016655}" type="presParOf" srcId="{1199E33F-70AB-45A7-BE06-C8B9849B8B92}" destId="{9F0157EB-74C1-49E6-B90E-E56066E67085}" srcOrd="3" destOrd="0" presId="urn:microsoft.com/office/officeart/2005/8/layout/vProcess5"/>
    <dgm:cxn modelId="{6B39C5EE-30AE-4742-A8CE-2568D51DC619}" type="presParOf" srcId="{1199E33F-70AB-45A7-BE06-C8B9849B8B92}" destId="{F7BEFA71-11D1-4CCA-8044-3BC15822740B}" srcOrd="4" destOrd="0" presId="urn:microsoft.com/office/officeart/2005/8/layout/vProcess5"/>
    <dgm:cxn modelId="{ECC130B2-4815-443D-A434-85A5F29EE726}" type="presParOf" srcId="{1199E33F-70AB-45A7-BE06-C8B9849B8B92}" destId="{1C4AEA0C-A501-483B-9866-4A36D08187C9}" srcOrd="5" destOrd="0" presId="urn:microsoft.com/office/officeart/2005/8/layout/vProcess5"/>
    <dgm:cxn modelId="{E4E33C22-4572-4015-B31E-32B984833D12}" type="presParOf" srcId="{1199E33F-70AB-45A7-BE06-C8B9849B8B92}" destId="{9206C558-C7AE-4A38-A87F-EA882A5BEB18}" srcOrd="6" destOrd="0" presId="urn:microsoft.com/office/officeart/2005/8/layout/vProcess5"/>
    <dgm:cxn modelId="{6363E8FE-48E9-4D28-8D18-818698A2882D}" type="presParOf" srcId="{1199E33F-70AB-45A7-BE06-C8B9849B8B92}" destId="{A169C20D-9198-457D-A99E-45D29FB48747}" srcOrd="7" destOrd="0" presId="urn:microsoft.com/office/officeart/2005/8/layout/vProcess5"/>
    <dgm:cxn modelId="{AB1F4A49-C446-4D56-8C66-610A748E3AE3}" type="presParOf" srcId="{1199E33F-70AB-45A7-BE06-C8B9849B8B92}" destId="{F70ECA08-72D4-42B9-A670-14E36CE369D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1A9B4-DF0A-41EE-84A6-24B33960F521}">
      <dsp:nvSpPr>
        <dsp:cNvPr id="0" name=""/>
        <dsp:cNvSpPr/>
      </dsp:nvSpPr>
      <dsp:spPr>
        <a:xfrm>
          <a:off x="0" y="0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Sales Leads or Suspects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Generated from Internal or External Sources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Lead Generation Methods Should be Managed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5709" y="35709"/>
        <a:ext cx="3865988" cy="1147782"/>
      </dsp:txXfrm>
    </dsp:sp>
    <dsp:sp modelId="{B99234CE-3C9B-484A-A0A2-989CF3B9B382}">
      <dsp:nvSpPr>
        <dsp:cNvPr id="0" name=""/>
        <dsp:cNvSpPr/>
      </dsp:nvSpPr>
      <dsp:spPr>
        <a:xfrm>
          <a:off x="457199" y="1422399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Qualifying Process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Need?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Financial Resources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Authority to Make Purchase Decision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92908" y="1458108"/>
        <a:ext cx="3860502" cy="1147782"/>
      </dsp:txXfrm>
    </dsp:sp>
    <dsp:sp modelId="{9F0157EB-74C1-49E6-B90E-E56066E67085}">
      <dsp:nvSpPr>
        <dsp:cNvPr id="0" name=""/>
        <dsp:cNvSpPr/>
      </dsp:nvSpPr>
      <dsp:spPr>
        <a:xfrm>
          <a:off x="914399" y="2844799"/>
          <a:ext cx="5181600" cy="1219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Sales Prospect</a:t>
          </a:r>
          <a:endParaRPr lang="en-US" sz="18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Prioritize Prospect List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Initiate Pre-Call Planning</a:t>
          </a:r>
          <a:endParaRPr lang="en-US" sz="14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0108" y="2880508"/>
        <a:ext cx="3860502" cy="1147782"/>
      </dsp:txXfrm>
    </dsp:sp>
    <dsp:sp modelId="{F7BEFA71-11D1-4CCA-8044-3BC15822740B}">
      <dsp:nvSpPr>
        <dsp:cNvPr id="0" name=""/>
        <dsp:cNvSpPr/>
      </dsp:nvSpPr>
      <dsp:spPr>
        <a:xfrm>
          <a:off x="4389120" y="924560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567428" y="924560"/>
        <a:ext cx="435864" cy="596341"/>
      </dsp:txXfrm>
    </dsp:sp>
    <dsp:sp modelId="{1C4AEA0C-A501-483B-9866-4A36D08187C9}">
      <dsp:nvSpPr>
        <dsp:cNvPr id="0" name=""/>
        <dsp:cNvSpPr/>
      </dsp:nvSpPr>
      <dsp:spPr>
        <a:xfrm>
          <a:off x="4846320" y="2338832"/>
          <a:ext cx="792480" cy="79248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19"/>
            <a:satOff val="-4378"/>
            <a:lumOff val="-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5025819"/>
              <a:satOff val="-4378"/>
              <a:lumOff val="-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024628" y="2338832"/>
        <a:ext cx="435864" cy="5963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C065-5D16-48D8-BD78-EC636424E809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6487-3873-43C3-ADB1-463FA416D8D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30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AF8AF-E490-46AA-B7D1-DFC31679A2D9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8AF8AF-E490-46AA-B7D1-DFC31679A2D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BB1D57-E35C-45F8-BB1E-F64A6A9B4D88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8B459-7D8B-4173-961A-72A46A7D5E77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4CEBE1-2309-44DD-A1BF-67D16F8BF504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4CEBE1-2309-44DD-A1BF-67D16F8BF504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4CEBE1-2309-44DD-A1BF-67D16F8BF504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C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1200"/>
            <a:ext cx="3124200" cy="2590800"/>
          </a:xfrm>
        </p:spPr>
        <p:txBody>
          <a:bodyPr/>
          <a:lstStyle>
            <a:lvl1pPr>
              <a:defRPr sz="4400" spc="-15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00600"/>
            <a:ext cx="3200400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 userDrawn="1"/>
        </p:nvSpPr>
        <p:spPr bwMode="auto">
          <a:xfrm>
            <a:off x="0" y="6477000"/>
            <a:ext cx="3886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chemeClr val="tx1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-114300" y="38100"/>
            <a:ext cx="3276600" cy="2219325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buNone/>
              <a:defRPr lang="en-US" sz="11500" b="0" i="0" kern="1200" dirty="0">
                <a:solidFill>
                  <a:schemeClr val="bg1"/>
                </a:solidFill>
                <a:latin typeface="Constantia"/>
                <a:ea typeface="+mn-ea"/>
                <a:cs typeface="Constantia"/>
              </a:defRPr>
            </a:lvl1pPr>
          </a:lstStyle>
          <a:p>
            <a:pPr lvl="0"/>
            <a:r>
              <a:rPr lang="en-US" dirty="0" err="1" smtClean="0"/>
              <a:t>Ch</a:t>
            </a:r>
            <a:r>
              <a:rPr lang="en-US" dirty="0" smtClean="0"/>
              <a:t>#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4/15/14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16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533400" y="6629400"/>
            <a:ext cx="7467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rgbClr val="BFBFBF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5775" y="133350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6000" b="0" i="0" kern="1200" dirty="0" smtClean="0">
                <a:solidFill>
                  <a:schemeClr val="bg1"/>
                </a:solidFill>
                <a:latin typeface="Constantia"/>
                <a:ea typeface="+mn-ea"/>
                <a:cs typeface="Constantia"/>
              </a:rPr>
              <a:t>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b="0" i="0" kern="1200">
          <a:solidFill>
            <a:srgbClr val="D90202"/>
          </a:solidFill>
          <a:latin typeface="Constantia"/>
          <a:ea typeface="+mj-ea"/>
          <a:cs typeface="Constanti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90202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microsoft.com/office/2007/relationships/hdphoto" Target="../media/hdphoto3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Strategic Prospecting and </a:t>
            </a:r>
            <a:br>
              <a:rPr lang="en-US" sz="3600" dirty="0"/>
            </a:br>
            <a:r>
              <a:rPr lang="en-US" sz="3600" dirty="0"/>
              <a:t>Preparing for Sales Dialogue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5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7585"/>
            <a:ext cx="4375404" cy="29169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Cold Canvassing</a:t>
            </a:r>
            <a:endParaRPr lang="en-US" dirty="0"/>
          </a:p>
        </p:txBody>
      </p:sp>
      <p:pic>
        <p:nvPicPr>
          <p:cNvPr id="11" name="Perspector Tags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95401"/>
            <a:ext cx="4747318" cy="4648200"/>
          </a:xfrm>
          <a:prstGeom prst="rect">
            <a:avLst/>
          </a:prstGeom>
          <a:solidFill>
            <a:scrgbClr r="0" g="0" b="0">
              <a:alpha val="0"/>
            </a:scrgbClr>
          </a:solidFill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357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3" y="1371600"/>
            <a:ext cx="6015074" cy="511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833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Company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1"/>
            <a:ext cx="4953000" cy="3276600"/>
          </a:xfrm>
        </p:spPr>
        <p:txBody>
          <a:bodyPr/>
          <a:lstStyle/>
          <a:p>
            <a:r>
              <a:rPr lang="en-US" dirty="0" smtClean="0"/>
              <a:t>Company Records</a:t>
            </a:r>
          </a:p>
          <a:p>
            <a:r>
              <a:rPr lang="en-US" dirty="0" smtClean="0"/>
              <a:t>Advertising Inquiries</a:t>
            </a:r>
          </a:p>
          <a:p>
            <a:r>
              <a:rPr lang="en-US" dirty="0" smtClean="0"/>
              <a:t>Telephone Inquiries</a:t>
            </a:r>
          </a:p>
          <a:p>
            <a:r>
              <a:rPr lang="en-US" dirty="0" smtClean="0"/>
              <a:t>Trade Shows</a:t>
            </a:r>
          </a:p>
          <a:p>
            <a:r>
              <a:rPr lang="en-US" dirty="0" smtClean="0"/>
              <a:t>Seminars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429000"/>
            <a:ext cx="4668649" cy="3124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896424" y="64008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Industry Trade Show in South Africa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661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38350"/>
            <a:ext cx="5532437" cy="30940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76400"/>
            <a:ext cx="6324600" cy="3886200"/>
          </a:xfrm>
        </p:spPr>
        <p:txBody>
          <a:bodyPr/>
          <a:lstStyle/>
          <a:p>
            <a:r>
              <a:rPr lang="en-US" sz="2400" dirty="0" smtClean="0"/>
              <a:t>Directories</a:t>
            </a:r>
          </a:p>
          <a:p>
            <a:pPr lvl="1"/>
            <a:r>
              <a:rPr lang="en-US" sz="2000" dirty="0" smtClean="0"/>
              <a:t>Hoovers</a:t>
            </a:r>
          </a:p>
          <a:p>
            <a:pPr lvl="1"/>
            <a:r>
              <a:rPr lang="en-US" sz="2000" dirty="0" smtClean="0"/>
              <a:t>Harris Directory</a:t>
            </a:r>
          </a:p>
          <a:p>
            <a:pPr lvl="1"/>
            <a:r>
              <a:rPr lang="en-US" sz="2000" dirty="0" smtClean="0"/>
              <a:t>Moody’s industrial</a:t>
            </a:r>
            <a:br>
              <a:rPr lang="en-US" sz="2000" dirty="0" smtClean="0"/>
            </a:br>
            <a:r>
              <a:rPr lang="en-US" sz="2000" dirty="0" smtClean="0"/>
              <a:t>Directory</a:t>
            </a:r>
          </a:p>
          <a:p>
            <a:r>
              <a:rPr lang="en-US" sz="2400" dirty="0" smtClean="0"/>
              <a:t>Commercial Lead</a:t>
            </a:r>
            <a:br>
              <a:rPr lang="en-US" sz="2400" dirty="0" smtClean="0"/>
            </a:br>
            <a:r>
              <a:rPr lang="en-US" sz="2400" dirty="0" smtClean="0"/>
              <a:t>Lists</a:t>
            </a:r>
          </a:p>
          <a:p>
            <a:pPr lvl="1"/>
            <a:r>
              <a:rPr lang="en-US" sz="2000" dirty="0" smtClean="0"/>
              <a:t>Sales Genie</a:t>
            </a:r>
          </a:p>
          <a:p>
            <a:pPr lvl="1"/>
            <a:r>
              <a:rPr lang="en-US" sz="2000" dirty="0" smtClean="0"/>
              <a:t>infoUSA</a:t>
            </a:r>
          </a:p>
          <a:p>
            <a:pPr lvl="1"/>
            <a:r>
              <a:rPr lang="en-US" sz="2000" dirty="0" smtClean="0"/>
              <a:t>Others</a:t>
            </a:r>
          </a:p>
          <a:p>
            <a:r>
              <a:rPr lang="en-US" sz="2400" dirty="0" smtClean="0"/>
              <a:t>Other Web Sources (including use of NAICS)</a:t>
            </a:r>
            <a:endParaRPr lang="en-US" sz="2400" dirty="0"/>
          </a:p>
        </p:txBody>
      </p:sp>
      <p:sp>
        <p:nvSpPr>
          <p:cNvPr id="7" name="Down Arrow 6"/>
          <p:cNvSpPr/>
          <p:nvPr/>
        </p:nvSpPr>
        <p:spPr>
          <a:xfrm>
            <a:off x="7427912" y="1276350"/>
            <a:ext cx="1219200" cy="819150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NAICS Code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538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Strategic </a:t>
            </a:r>
            <a:br>
              <a:rPr lang="en-US" dirty="0" smtClean="0"/>
            </a:br>
            <a:r>
              <a:rPr lang="en-US" dirty="0" smtClean="0"/>
              <a:t>Prospecting Plan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C6D4C3"/>
              </a:clrFrom>
              <a:clrTo>
                <a:srgbClr val="C6D4C3">
                  <a:alpha val="0"/>
                </a:srgbClr>
              </a:clrTo>
            </a:clrChange>
          </a:blip>
          <a:srcRect t="23077"/>
          <a:stretch>
            <a:fillRect/>
          </a:stretch>
        </p:blipFill>
        <p:spPr bwMode="auto">
          <a:xfrm>
            <a:off x="1295400" y="1371600"/>
            <a:ext cx="628443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04735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Strategic </a:t>
            </a:r>
            <a:br>
              <a:rPr lang="en-US" dirty="0" smtClean="0"/>
            </a:br>
            <a:r>
              <a:rPr lang="en-US" dirty="0" smtClean="0"/>
              <a:t>Prospecting Plan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752600"/>
            <a:ext cx="7232650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874153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7" y="3886200"/>
            <a:ext cx="2979615" cy="2667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Precall Information</a:t>
            </a:r>
            <a:r>
              <a:rPr lang="en-US" dirty="0" smtClean="0"/>
              <a:t>: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71600" y="1828800"/>
            <a:ext cx="7162800" cy="2971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the </a:t>
            </a:r>
            <a:r>
              <a:rPr lang="en-US" dirty="0" smtClean="0"/>
              <a:t>Buyer</a:t>
            </a:r>
          </a:p>
          <a:p>
            <a:r>
              <a:rPr lang="en-US" dirty="0" smtClean="0"/>
              <a:t>Name, title and contact information</a:t>
            </a:r>
          </a:p>
          <a:p>
            <a:r>
              <a:rPr lang="en-US" dirty="0" smtClean="0"/>
              <a:t>Education &amp; work background</a:t>
            </a:r>
          </a:p>
          <a:p>
            <a:r>
              <a:rPr lang="en-US" dirty="0" smtClean="0"/>
              <a:t>Community &amp; organization involvement</a:t>
            </a:r>
          </a:p>
          <a:p>
            <a:r>
              <a:rPr lang="en-US" dirty="0" smtClean="0"/>
              <a:t>Hobbies &amp; interests</a:t>
            </a:r>
          </a:p>
          <a:p>
            <a:r>
              <a:rPr lang="en-US" dirty="0" smtClean="0"/>
              <a:t>Communication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43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Precall Information</a:t>
            </a:r>
            <a:r>
              <a:rPr lang="en-US" dirty="0" smtClean="0"/>
              <a:t>: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828800"/>
            <a:ext cx="7162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the Company</a:t>
            </a:r>
          </a:p>
          <a:p>
            <a:r>
              <a:rPr lang="en-US" dirty="0" smtClean="0"/>
              <a:t>Type of business</a:t>
            </a:r>
          </a:p>
          <a:p>
            <a:r>
              <a:rPr lang="en-US" dirty="0" smtClean="0"/>
              <a:t>History of business</a:t>
            </a:r>
          </a:p>
          <a:p>
            <a:r>
              <a:rPr lang="en-US" dirty="0"/>
              <a:t>Current strategy &amp; performance</a:t>
            </a:r>
          </a:p>
          <a:p>
            <a:r>
              <a:rPr lang="en-US" dirty="0" smtClean="0"/>
              <a:t>Number of employees</a:t>
            </a:r>
          </a:p>
          <a:p>
            <a:r>
              <a:rPr lang="en-US" dirty="0" smtClean="0"/>
              <a:t>Target markets served</a:t>
            </a:r>
          </a:p>
          <a:p>
            <a:r>
              <a:rPr lang="en-US" dirty="0" smtClean="0"/>
              <a:t>Products &amp; services </a:t>
            </a:r>
            <a:br>
              <a:rPr lang="en-US" dirty="0" smtClean="0"/>
            </a:br>
            <a:r>
              <a:rPr lang="en-US" dirty="0" smtClean="0"/>
              <a:t>offered</a:t>
            </a:r>
          </a:p>
          <a:p>
            <a:r>
              <a:rPr lang="en-US" dirty="0" smtClean="0"/>
              <a:t>Key competitors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7" y="3886200"/>
            <a:ext cx="2979615" cy="2667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6811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Gathering Precall Information</a:t>
            </a:r>
            <a:r>
              <a:rPr lang="en-US" dirty="0" smtClean="0"/>
              <a:t>:</a:t>
            </a:r>
            <a:endParaRPr lang="en-US" i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371600" y="1828800"/>
            <a:ext cx="71628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the </a:t>
            </a:r>
            <a:r>
              <a:rPr lang="en-US" dirty="0" smtClean="0"/>
              <a:t>Selling Situation</a:t>
            </a:r>
            <a:endParaRPr lang="en-US" dirty="0"/>
          </a:p>
          <a:p>
            <a:r>
              <a:rPr lang="en-US" dirty="0" smtClean="0"/>
              <a:t>Type of purchase</a:t>
            </a:r>
          </a:p>
          <a:p>
            <a:r>
              <a:rPr lang="en-US" dirty="0" smtClean="0"/>
              <a:t>Motivation for buying</a:t>
            </a:r>
          </a:p>
          <a:p>
            <a:r>
              <a:rPr lang="en-US" dirty="0" smtClean="0"/>
              <a:t>Buying center members &amp; roles</a:t>
            </a:r>
            <a:endParaRPr lang="en-US" dirty="0"/>
          </a:p>
          <a:p>
            <a:r>
              <a:rPr lang="en-US" dirty="0"/>
              <a:t>Buying process</a:t>
            </a:r>
          </a:p>
          <a:p>
            <a:r>
              <a:rPr lang="en-US" dirty="0" smtClean="0"/>
              <a:t>Current supplier</a:t>
            </a:r>
          </a:p>
          <a:p>
            <a:r>
              <a:rPr lang="en-US" dirty="0" smtClean="0"/>
              <a:t>Available budget</a:t>
            </a:r>
          </a:p>
          <a:p>
            <a:r>
              <a:rPr lang="en-US" dirty="0" smtClean="0"/>
              <a:t>Competitors involved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197" y="3886200"/>
            <a:ext cx="2979615" cy="2667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133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Information</a:t>
            </a:r>
            <a:endParaRPr lang="en-US" dirty="0"/>
          </a:p>
        </p:txBody>
      </p:sp>
      <p:pic>
        <p:nvPicPr>
          <p:cNvPr id="10" name="Perspector Half Cone of Text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6579173" cy="5022707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4" b="98296" l="9645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997109"/>
            <a:ext cx="2514600" cy="37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8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6324601" cy="4038600"/>
          </a:xfrm>
        </p:spPr>
        <p:txBody>
          <a:bodyPr/>
          <a:lstStyle/>
          <a:p>
            <a:pPr marL="0" indent="0">
              <a:lnSpc>
                <a:spcPts val="3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400" dirty="0"/>
              <a:t>Discuss why prospecting </a:t>
            </a:r>
            <a:r>
              <a:rPr lang="en-US" sz="2400" dirty="0" smtClean="0"/>
              <a:t>is an important and  challenging </a:t>
            </a:r>
            <a:r>
              <a:rPr lang="en-US" sz="2400" dirty="0"/>
              <a:t>task for </a:t>
            </a:r>
            <a:r>
              <a:rPr lang="en-US" sz="2400" dirty="0" smtClean="0"/>
              <a:t>salespeople.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400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400" dirty="0" smtClean="0"/>
              <a:t>Explain </a:t>
            </a:r>
            <a:r>
              <a:rPr lang="en-US" sz="2400" dirty="0"/>
              <a:t>strategic </a:t>
            </a:r>
            <a:r>
              <a:rPr lang="en-US" sz="2400" dirty="0" smtClean="0"/>
              <a:t>prospecting and each stage in the strategic prospecting process.</a:t>
            </a:r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2400" dirty="0"/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400" dirty="0" smtClean="0"/>
              <a:t>Describe the major prospecting methods and give examples of each method.</a:t>
            </a:r>
            <a:endParaRPr lang="en-US" sz="2400" dirty="0"/>
          </a:p>
        </p:txBody>
      </p:sp>
      <p:grpSp>
        <p:nvGrpSpPr>
          <p:cNvPr id="2" name="Group 4"/>
          <p:cNvGrpSpPr/>
          <p:nvPr/>
        </p:nvGrpSpPr>
        <p:grpSpPr>
          <a:xfrm>
            <a:off x="914400" y="1828800"/>
            <a:ext cx="880073" cy="589767"/>
            <a:chOff x="2256183" y="3728808"/>
            <a:chExt cx="880073" cy="589767"/>
          </a:xfrm>
        </p:grpSpPr>
        <p:sp>
          <p:nvSpPr>
            <p:cNvPr id="6" name="TextBox 5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1</a:t>
              </a:r>
              <a:endParaRPr lang="en-US" sz="3200" dirty="0"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914400" y="2971800"/>
            <a:ext cx="880073" cy="589767"/>
            <a:chOff x="2256183" y="3728808"/>
            <a:chExt cx="880073" cy="589767"/>
          </a:xfrm>
        </p:grpSpPr>
        <p:sp>
          <p:nvSpPr>
            <p:cNvPr id="10" name="TextBox 9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2</a:t>
              </a:r>
              <a:endParaRPr lang="en-US" sz="3200" dirty="0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914400" y="4134633"/>
            <a:ext cx="880073" cy="589767"/>
            <a:chOff x="2256183" y="3728808"/>
            <a:chExt cx="880073" cy="589767"/>
          </a:xfrm>
        </p:grpSpPr>
        <p:sp>
          <p:nvSpPr>
            <p:cNvPr id="14" name="TextBox 13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3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0075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" r="996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23"/>
          <a:stretch/>
        </p:blipFill>
        <p:spPr bwMode="auto">
          <a:xfrm>
            <a:off x="838200" y="1447800"/>
            <a:ext cx="6843712" cy="4619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2903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004989" y="2038350"/>
            <a:ext cx="6248400" cy="2514600"/>
          </a:xfrm>
        </p:spPr>
        <p:txBody>
          <a:bodyPr/>
          <a:lstStyle/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400" dirty="0" smtClean="0">
                <a:latin typeface="+mj-lt"/>
              </a:rPr>
              <a:t>Explain the important components of a strategic prospecting plan.</a:t>
            </a: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endParaRPr lang="en-US" sz="2400" dirty="0" smtClean="0">
              <a:latin typeface="+mj-lt"/>
            </a:endParaRPr>
          </a:p>
          <a:p>
            <a:pPr marL="0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2400" dirty="0" smtClean="0">
                <a:latin typeface="+mj-lt"/>
              </a:rPr>
              <a:t>Discuss the types of information salespeople need to prepare for sales dialogue.</a:t>
            </a:r>
            <a:endParaRPr lang="en-US" sz="2400" dirty="0">
              <a:latin typeface="+mj-lt"/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1087872" y="2044146"/>
            <a:ext cx="880073" cy="589767"/>
            <a:chOff x="2256183" y="3728808"/>
            <a:chExt cx="880073" cy="589767"/>
          </a:xfrm>
        </p:grpSpPr>
        <p:sp>
          <p:nvSpPr>
            <p:cNvPr id="6" name="TextBox 5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4</a:t>
              </a:r>
              <a:endParaRPr lang="en-US" sz="3200" dirty="0"/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1087872" y="3138234"/>
            <a:ext cx="880073" cy="589767"/>
            <a:chOff x="2256183" y="3728808"/>
            <a:chExt cx="880073" cy="589767"/>
          </a:xfrm>
        </p:grpSpPr>
        <p:sp>
          <p:nvSpPr>
            <p:cNvPr id="10" name="TextBox 9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5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8019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eamstime_3902629.jpg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62600" y="2057400"/>
            <a:ext cx="197057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Importance and</a:t>
            </a:r>
            <a:br>
              <a:rPr lang="en-US" dirty="0" smtClean="0"/>
            </a:br>
            <a:r>
              <a:rPr lang="en-US" dirty="0" smtClean="0"/>
              <a:t>Challenges of Prospecting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0"/>
            <a:ext cx="7467600" cy="4343400"/>
          </a:xfrm>
        </p:spPr>
        <p:txBody>
          <a:bodyPr/>
          <a:lstStyle/>
          <a:p>
            <a:r>
              <a:rPr lang="en-US" sz="2400" dirty="0" smtClean="0"/>
              <a:t>Customer-bases are not permanent, salespeople may lose customers due to:</a:t>
            </a:r>
          </a:p>
          <a:p>
            <a:pPr lvl="1"/>
            <a:r>
              <a:rPr lang="en-US" sz="2000" dirty="0" smtClean="0"/>
              <a:t>Low satisfaction</a:t>
            </a:r>
          </a:p>
          <a:p>
            <a:pPr lvl="1"/>
            <a:r>
              <a:rPr lang="en-US" sz="2000" dirty="0" smtClean="0"/>
              <a:t>Competition</a:t>
            </a:r>
          </a:p>
          <a:p>
            <a:pPr lvl="1"/>
            <a:r>
              <a:rPr lang="en-US" sz="2000" dirty="0" smtClean="0"/>
              <a:t>Economic fluctuation</a:t>
            </a:r>
          </a:p>
          <a:p>
            <a:pPr lvl="1"/>
            <a:r>
              <a:rPr lang="en-US" sz="2000" dirty="0" smtClean="0"/>
              <a:t>Other forms of attrition </a:t>
            </a:r>
          </a:p>
          <a:p>
            <a:r>
              <a:rPr lang="en-US" sz="2400" dirty="0" smtClean="0"/>
              <a:t>The prospecting process is can be long</a:t>
            </a:r>
          </a:p>
          <a:p>
            <a:pPr lvl="1"/>
            <a:r>
              <a:rPr lang="en-US" sz="2000" dirty="0" smtClean="0"/>
              <a:t>It may take weeks to replace a lost customer </a:t>
            </a:r>
            <a:br>
              <a:rPr lang="en-US" sz="2000" dirty="0" smtClean="0"/>
            </a:br>
            <a:r>
              <a:rPr lang="en-US" sz="2000" dirty="0" smtClean="0"/>
              <a:t>with a new one</a:t>
            </a:r>
          </a:p>
          <a:p>
            <a:pPr lvl="1"/>
            <a:r>
              <a:rPr lang="en-US" sz="2000" dirty="0" smtClean="0"/>
              <a:t>Revenue streams can fluctuate if “pipeline” isn’t managed</a:t>
            </a:r>
          </a:p>
          <a:p>
            <a:r>
              <a:rPr lang="en-US" sz="2400" dirty="0" smtClean="0"/>
              <a:t>Prospecting isn’t easy and often includes a lot of rejection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71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87425"/>
            <a:ext cx="6632575" cy="488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36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7" b="100000" l="1645" r="988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66800"/>
            <a:ext cx="4633913" cy="519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85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Strategic Prospecting Process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71600" y="60198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Sales Funnel or Pipeline</a:t>
            </a:r>
            <a:r>
              <a:rPr lang="en-US" sz="1600" i="1" dirty="0" smtClean="0"/>
              <a:t>:  A representation of the trust-based sales process and strategic sales prospecting process.</a:t>
            </a:r>
            <a:endParaRPr lang="en-US" sz="1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143000"/>
            <a:ext cx="5867400" cy="461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582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1" b="100000" l="811" r="98378">
                        <a14:foregroundMark x1="13514" y1="63514" x2="17297" y2="74054"/>
                        <a14:foregroundMark x1="19189" y1="82162" x2="24865" y2="84865"/>
                        <a14:foregroundMark x1="16757" y1="73243" x2="18919" y2="79189"/>
                        <a14:foregroundMark x1="15405" y1="35135" x2="8378" y2="44595"/>
                        <a14:foregroundMark x1="7838" y1="45946" x2="7297" y2="47568"/>
                        <a14:foregroundMark x1="73243" y1="37568" x2="75946" y2="37297"/>
                        <a14:foregroundMark x1="80000" y1="27568" x2="87838" y2="21351"/>
                        <a14:foregroundMark x1="41351" y1="5135" x2="44054" y2="4595"/>
                        <a14:foregroundMark x1="58108" y1="20270" x2="60811" y2="20270"/>
                        <a14:foregroundMark x1="61622" y1="21081" x2="63514" y2="23243"/>
                        <a14:foregroundMark x1="77838" y1="39189" x2="77297" y2="44324"/>
                        <a14:foregroundMark x1="82703" y1="47027" x2="85405" y2="47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572000"/>
            <a:ext cx="2408237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Strategic Prospecting Process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35818313"/>
              </p:ext>
            </p:extLst>
          </p:nvPr>
        </p:nvGraphicFramePr>
        <p:xfrm>
          <a:off x="914400" y="18288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00200" y="60198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Ideal Customer Profile</a:t>
            </a:r>
            <a:r>
              <a:rPr lang="en-US" sz="1600" i="1" dirty="0" smtClean="0"/>
              <a:t>:  The characteristics of a firm’s best </a:t>
            </a:r>
            <a:br>
              <a:rPr lang="en-US" sz="1600" i="1" dirty="0" smtClean="0"/>
            </a:br>
            <a:r>
              <a:rPr lang="en-US" sz="1600" i="1" dirty="0" smtClean="0"/>
              <a:t>customers or the perfect customer.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6123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/>
          <a:lstStyle/>
          <a:p>
            <a:r>
              <a:rPr lang="en-US" dirty="0"/>
              <a:t>Popular Prospecting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Sources </a:t>
            </a:r>
            <a:r>
              <a:rPr lang="en-US" dirty="0"/>
              <a:t>&amp; Methods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133600"/>
            <a:ext cx="7004545" cy="2514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extBox 1"/>
          <p:cNvSpPr txBox="1"/>
          <p:nvPr/>
        </p:nvSpPr>
        <p:spPr>
          <a:xfrm>
            <a:off x="1371599" y="5181600"/>
            <a:ext cx="624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Basic purpose of strategic prospecting:  </a:t>
            </a:r>
            <a:r>
              <a:rPr lang="en-US" i="1" dirty="0" smtClean="0"/>
              <a:t>To help salespeople determine the best sales opportunities in the most efficient way.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6147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500&quot;&gt;&lt;Scene frameLeft=&quot;284.96240234375&quot; frameTop=&quot;67.6691741943359&quot; scaleX=&quot;1.20607082591718&quot; scaleY=&quot;1.20649089910206&quot; frameWidth=&quot;436.842102050781&quot; frameHeight=&quot;427.819549560547&quot; frameOrientationIsPortrait=&quot;0&quot; light1Strength=&quot;0.3&quot; light1Direction=&quot;1.500000,-0.400000,1.000000&quot; light2Strength=&quot;0&quot; light3Strength=&quot;0&quot; light4Strength=&quot;0&quot; lightDirectionX=&quot;1.5&quot;&gt;&lt;Camera modelViewMatrix=&quot;1.000000,0.000000,0.000000,0.000000,0.000000,1.000000,0.000000,0.000000,0.000000,0.000000,1.000000,0.000000,-0.585722,3.463977,0.000000,1.000000&quot;/&gt;&lt;BaseCamera modelViewMatrix=&quot;1.000000,0.000000,0.000000,0.000000,0.000000,1.000000,0.000000,0.000000,0.000000,0.000000,1.000000,0.000000,-0.585722,3.463977,0.000000,1.000000&quot;/&gt;&lt;DefaultTextFormat&gt;{\rtf1\ansi\ansicpg1252\deff0\deflang1033{\fonttbl{\f0\fnil\fcharset0 Arial;}}&#10;{\colortbl ;\red0\green0\blue0;}&#10;\viewkind4\uc1\pard\qc\cf1\fs64 Cold Calling via Phone\par&#10;}&#10;&lt;/DefaultTextFormat&gt;&lt;Group id=&quot;11&quot; primaryItem=&quot;2&quot; isCurrentlyGrouped=&quot;0&quot;/&gt;&lt;Group id=&quot;37&quot; primaryItem=&quot;29&quot; isCurrentlyGrouped=&quot;0&quot;/&gt;&lt;List id=&quot;119&quot; primaryItem=&quot;118&quot; isCurrentlyGrouped=&quot;0&quot; isVertical=&quot;1&quot; gap=&quot;0.000000,5.000000,0.000000&quot; sizeIncrease=&quot;0.000000,0.000000,0.000000&quot; itemRotation=&quot;0.000000,0.000000,0.000000&quot; fixedItem=&quot;1&quot;/&gt;&lt;List id=&quot;141&quot; primaryItem=&quot;140&quot; isCurrentlyGrouped=&quot;0&quot; isVertical=&quot;1&quot; gap=&quot;0.000000,8.000000,0.000000&quot; sizeIncrease=&quot;0.000000,0.000000,0.000000&quot; itemRotation=&quot;0.000000,0.000000,0.000000&quot; fixedItem=&quot;1&quot;/&gt;&lt;List id=&quot;197&quot; primaryItem=&quot;196&quot; isCurrentlyGrouped=&quot;0&quot; isVertical=&quot;1&quot; gap=&quot;0.000000,7.000000,0.000000&quot; sizeIncrease=&quot;0.000000,0.000000,0.000000&quot; itemRotation=&quot;0.000000,0.000000,0.000000&quot; fixedItem=&quot;1&quot;/&gt;&lt;Shape id=&quot;274&quot; seq=&quot;2&quot; parentGroup=&quot;281&quot; lastGroup=&quot;281&quot; type=&quot;Donut3D&quot;&gt;&lt;Position position=&quot;-98.701988,-71.290619,-26.094030&quot; size=&quot;60.000046,60.000072,14.999674&quot; rotation=&quot;-180.000000,-89.999964,-180.000000&quot; location=&quot;-98.701988,-75.157997,-10.701660&quot; rotationMatrix=&quot;1.000000,0.000000,0.000000,0.000000,-0.000001,1.000000,0.000000,-1.000000,-0.000001&quot; center=&quot;-2.243227,-1.708136,-22.484053&quot; rightOffset=&quot;0.681819,0.000000,0.000000&quot; topOffset=&quot;0.000000,0.141758,-0.666920&quot; farOffset=&quot;-0.000000,-0.166726,-0.035439&quot;/&gt;&lt;DisplayProperties ensureTextContrast=&quot;1&quot;&gt;&lt;Fill color=&quot;#4f81bd&quot; colorSchemeIndex=&quot;5&quot;/&gt;&lt;Line/&gt;&lt;Font color=&quot;#000000&quot; colorSchemeIndex=&quot;2&quot;/&gt;&lt;Shine shininess=&quot;30&quot;/&gt;&lt;/DisplayProperties&gt;&lt;Text&gt;{\rtf1\ansi\ansicpg1252\deff0\deflang1033{\fonttbl{\f0\fnil\fcharset0 Arial;}}&#10;{\colortbl ;\red0\green0\blue0;}&#10;\viewkind4\uc1\pard\cf1\fs52\par&#10;}&#10;&lt;/Text&gt;&lt;Detail id=&quot;0&quot; h=&quot;0.17281028491012&quot; v=&quot;0.5&quot;/&gt;&lt;/Shape&gt;&lt;Shape id=&quot;276&quot; seq=&quot;1&quot; parentGroup=&quot;281&quot; lastGroup=&quot;281&quot; type=&quot;Can&quot;&gt;&lt;Position position=&quot;-98.701988,-71.290642,-26.094036&quot; size=&quot;30.000055,60.000015,30.000055&quot; rotation=&quot;0.000000,-0.000004,0.000000&quot; location=&quot;-98.701988,-75.158020,-10.701660&quot; rotationMatrix=&quot;1.000000,0.000000,0.000000,0.000000,1.000000,0.000000,0.000000,-0.000000,1.000000&quot; center=&quot;-2.243227,-1.708137,-22.484053&quot; rightOffset=&quot;0.340910,0.000000,0.000000&quot; topOffset=&quot;0.000000,0.666919,0.141758&quot; farOffset=&quot;-0.000000,0.070879,-0.333460&quot;/&gt;&lt;DisplayProperties ensureTextContrast=&quot;1&quot;&gt;&lt;Fill color=&quot;#999999&quot;/&gt;&lt;Line/&gt;&lt;Font color=&quot;#000000&quot; colorSchemeIndex=&quot;2&quot;/&gt;&lt;Shine shininess=&quot;30&quot;/&gt;&lt;/DisplayProperties&gt;&lt;Text&gt;{\rtf1\ansi\ansicpg1252\deff0\deflang1033{\fonttbl{\f0\fnil\fcharset0 Arial;}}&#10;{\colortbl ;\red0\green0\blue0;}&#10;\viewkind4\uc1\pard\cf1\fs52\par&#10;}&#10;&lt;/Text&gt;&lt;/Shape&gt;&lt;Shape id=&quot;278&quot; parentGroup=&quot;281&quot; lastGroup=&quot;281&quot; type=&quot;RoundedRectangle&quot;&gt;&lt;Position position=&quot;45.243702,-71.290665,-26.094040&quot; size=&quot;251.294342,44.350338,14.999937&quot; rotation=&quot;0.000000,0.000052,0.000000&quot; location=&quot;45.243702,-75.158043,-10.701660&quot; rotationMatrix=&quot;1.000000,0.000000,0.000000,0.000000,1.000000,-0.000001,0.000000,0.000001,1.000000&quot; center=&quot;1.028266,-1.708137,-22.484053&quot; rightOffset=&quot;2.855618,0.000000,0.000000&quot; topOffset=&quot;0.000000,0.492968,0.104784&quot; farOffset=&quot;-0.000000,0.035439,-0.166729&quot;/&gt;&lt;DisplayProperties ensureTextContrast=&quot;1&quot;&gt;&lt;Fill color=&quot;#4f81bd&quot; colorSchemeIndex=&quot;5&quot;/&gt;&lt;Line/&gt;&lt;Font color=&quot;#ffffff&quot; colorSchemeIndex=&quot;1&quot;/&gt;&lt;/DisplayProperties&gt;&lt;Text&gt;{\rtf1\ansi\ansicpg1252\deff0\deflang1033{\fonttbl{\f0\fnil\fcharset0 Arial;}}&#10;{\colortbl ;\red255\green255\blue255;}&#10;\viewkind4\uc1\pard\qc\cf1\fs52 Cold Calling via Phone\par&#10;}&#10;&lt;/Text&gt;&lt;Detail id=&quot;0&quot; h=&quot;0.166666666666667&quot;/&gt;&lt;/Shape&gt;&lt;Group id=&quot;281&quot; primaryItem=&quot;278&quot; isCurrentlyGrouped=&quot;1&quot; parentGroup=&quot;282&quot; lastGroup=&quot;282&quot;/&gt;&lt;List id=&quot;282&quot; primaryItem=&quot;281&quot; isCurrentlyGrouped=&quot;1&quot; isVertical=&quot;1&quot; gap=&quot;0.000000,-5.000000,0.000000&quot; sizeIncrease=&quot;0.000000,0.000000,0.000000&quot; itemRotation=&quot;0.000000,0.000000,0.000000&quot; fixedItem=&quot;1&quot;/&gt;&lt;Shape id=&quot;323&quot; parentGroup=&quot;326&quot; lastGroup=&quot;326&quot; type=&quot;RoundedRectangle&quot;&gt;&lt;Position position=&quot;45.243649,-236.290802,-26.093830&quot; size=&quot;251.294327,44.350319,14.999937&quot; rotation=&quot;0.000000,0.000057,0.000000&quot; location=&quot;45.243649,-236.552490,23.604004&quot; rotationMatrix=&quot;1.000000,0.000000,0.000000,0.000000,1.000000,-0.000001,0.000000,0.000001,1.000000&quot; center=&quot;1.028265,-5.376193,-23.263727&quot; rightOffset=&quot;2.855617,0.000000,0.000000&quot; topOffset=&quot;0.000000,0.492968,0.104784&quot; farOffset=&quot;-0.000000,0.035440,-0.166729&quot;/&gt;&lt;DisplayProperties ensureTextContrast=&quot;1&quot;&gt;&lt;Fill color=&quot;#c0504d&quot; colorSchemeIndex=&quot;6&quot;/&gt;&lt;Line/&gt;&lt;Font color=&quot;#ffffff&quot; colorSchemeIndex=&quot;1&quot;/&gt;&lt;/DisplayProperties&gt;&lt;Text&gt;{\rtf1\ansi\ansicpg1252\deff0\deflang1033{\fonttbl{\f0\fnil\fcharset0 Arial;}}&#10;{\colortbl ;\red255\green255\blue255;}&#10;\viewkind4\uc1\pard\qc\cf1\fs52 Introductions\par&#10;}&#10;&lt;/Text&gt;&lt;Detail id=&quot;0&quot; h=&quot;0.166666666666667&quot;/&gt;&lt;/Shape&gt;&lt;Shape id=&quot;324&quot; seq=&quot;1&quot; parentGroup=&quot;326&quot; lastGroup=&quot;326&quot; type=&quot;Can&quot;&gt;&lt;Position position=&quot;-98.701988,-236.290802,-26.093830&quot; size=&quot;29.999950,59.999996,29.999950&quot; rotation=&quot;0.000000,-0.000000,0.000000&quot; location=&quot;-98.701988,-236.552490,23.604004&quot; center=&quot;-2.243227,-5.376193,-23.263727&quot; rightOffset=&quot;0.340909,0.000000,0.000000&quot; topOffset=&quot;0.000000,0.666919,0.141758&quot; farOffset=&quot;-0.000000,0.070879,-0.333459&quot;/&gt;&lt;DisplayProperties ensureTextContrast=&quot;1&quot;&gt;&lt;Fill color=&quot;#999999&quot;/&gt;&lt;Line/&gt;&lt;Font color=&quot;#000000&quot; colorSchemeIndex=&quot;2&quot;/&gt;&lt;Shine shininess=&quot;30&quot;/&gt;&lt;/DisplayProperties&gt;&lt;Text&gt;{\rtf1\ansi\ansicpg1252\deff0\deflang1033{\fonttbl{\f0\fnil\fcharset0 Arial;}}&#10;{\colortbl ;\red0\green0\blue0;}&#10;\viewkind4\uc1\pard\cf1\fs52\par&#10;}&#10;&lt;/Text&gt;&lt;/Shape&gt;&lt;Shape id=&quot;325&quot; seq=&quot;2&quot; parentGroup=&quot;326&quot; lastGroup=&quot;326&quot; type=&quot;Donut3D&quot;&gt;&lt;Position position=&quot;-98.701988,-236.290802,-26.093830&quot; size=&quot;59.999943,60.000072,14.999838&quot; rotation=&quot;-180.000000,-89.999983,180.000000&quot; location=&quot;-98.701988,-236.552490,23.604004&quot; rotationMatrix=&quot;1.000000,0.000000,0.000000,0.000000,-0.000000,1.000000,0.000000,-1.000000,-0.000000&quot; center=&quot;-2.243227,-5.376193,-23.263727&quot; rightOffset=&quot;0.681818,0.000000,0.000000&quot; topOffset=&quot;0.000000,0.141758,-0.666920&quot; farOffset=&quot;-0.000000,-0.166728,-0.035439&quot;/&gt;&lt;DisplayProperties ensureTextContrast=&quot;1&quot;&gt;&lt;Fill color=&quot;#c0504d&quot; colorSchemeIndex=&quot;6&quot;/&gt;&lt;Line/&gt;&lt;Font color=&quot;#000000&quot; colorSchemeIndex=&quot;2&quot;/&gt;&lt;Shine shininess=&quot;30&quot;/&gt;&lt;/DisplayProperties&gt;&lt;Text&gt;{\rtf1\ansi\ansicpg1252\deff0\deflang1033{\fonttbl{\f0\fnil\fcharset0 Arial;}}&#10;{\colortbl ;\red0\green0\blue0;}&#10;\viewkind4\uc1\pard\cf1\fs52\par&#10;}&#10;&lt;/Text&gt;&lt;Detail id=&quot;0&quot; h=&quot;0.17281028491012&quot; v=&quot;0.5&quot;/&gt;&lt;/Shape&gt;&lt;Group id=&quot;326&quot; seq=&quot;3&quot; primaryItem=&quot;323&quot; isCurrentlyGrouped=&quot;1&quot; parentGroup=&quot;282&quot; lastGroup=&quot;282&quot;/&gt;&lt;Shape id=&quot;327&quot; parentGroup=&quot;330&quot; lastGroup=&quot;330&quot; type=&quot;RoundedRectangle&quot;&gt;&lt;Position position=&quot;45.243702,-181.290771,-26.093925&quot; size=&quot;251.294342,44.350357,14.999937&quot; rotation=&quot;0.000000,0.000046,0.000000&quot; location=&quot;45.243702,-182.754364,12.168762&quot; rotationMatrix=&quot;1.000000,0.000000,0.000000,0.000000,1.000000,-0.000001,0.000000,0.000001,1.000000&quot; center=&quot;1.028266,-4.153508,-23.003836&quot; rightOffset=&quot;2.855618,0.000000,0.000000&quot; topOffset=&quot;0.000000,0.492968,0.104784&quot; farOffset=&quot;-0.000000,0.035439,-0.166729&quot;/&gt;&lt;DisplayProperties ensureTextContrast=&quot;1&quot;&gt;&lt;Fill color=&quot;#9a6072&quot; colorBlendFactor=&quot;0.666666666666667&quot; color1=&quot;#c0504d&quot; colorSchemeIndex1=&quot;6&quot; color2=&quot;#4f81bd&quot; colorSchemeIndex2=&quot;5&quot;/&gt;&lt;Line/&gt;&lt;Font color=&quot;#ffffff&quot; colorBlendFactor=&quot;0.666666666666667&quot; color1=&quot;#ffffff&quot; colorSchemeIndex1=&quot;1&quot; color2=&quot;#ffffff&quot; colorSchemeIndex2=&quot;1&quot;/&gt;&lt;/DisplayProperties&gt;&lt;Text&gt;{\rtf1\ansi\ansicpg1252\deff0\deflang1033{\fonttbl{\f0\fnil\fcharset0 Arial;}}&#10;{\colortbl ;\red255\green255\blue255;}&#10;\viewkind4\uc1\pard\qc\cf1\fs52 Referrals\par&#10;}&#10;&lt;/Text&gt;&lt;Detail id=&quot;0&quot; h=&quot;0.166666666666667&quot;/&gt;&lt;/Shape&gt;&lt;Shape id=&quot;328&quot; seq=&quot;1&quot; parentGroup=&quot;330&quot; lastGroup=&quot;330&quot; type=&quot;Can&quot;&gt;&lt;Position position=&quot;-98.701988,-181.290771,-26.093925&quot; size=&quot;30.000055,59.999996,30.000055&quot; rotation=&quot;0.000000,-0.000000,0.000000&quot; location=&quot;-98.701988,-182.754364,12.168762&quot; center=&quot;-2.243227,-4.153508,-23.003836&quot; rightOffset=&quot;0.340910,0.000000,0.000000&quot; topOffset=&quot;0.000000,0.666919,0.141758&quot; farOffset=&quot;-0.000000,0.070879,-0.333460&quot;/&gt;&lt;DisplayProperties ensureTextContrast=&quot;1&quot;&gt;&lt;Fill color=&quot;#999999&quot; colorBlendFactor=&quot;0.666666666666667&quot; color1=&quot;#999999&quot; color2=&quot;#999999&quot;/&gt;&lt;Line/&gt;&lt;Font color=&quot;#000000&quot; colorBlendFactor=&quot;0.666666666666667&quot; color1=&quot;#000000&quot; colorSchemeIndex1=&quot;2&quot; color2=&quot;#000000&quot; colorSchemeIndex2=&quot;2&quot;/&gt;&lt;Shine shininess=&quot;30&quot;/&gt;&lt;/DisplayProperties&gt;&lt;Text&gt;{\rtf1\ansi\ansicpg1252\deff0\deflang1033{\fonttbl{\f0\fnil\fcharset0 Arial;}}&#10;{\colortbl ;\red0\green0\blue0;}&#10;\viewkind4\uc1\pard\cf1\fs52\par&#10;}&#10;&lt;/Text&gt;&lt;/Shape&gt;&lt;Shape id=&quot;329&quot; seq=&quot;2&quot; parentGroup=&quot;330&quot; lastGroup=&quot;330&quot; type=&quot;Donut3D&quot;&gt;&lt;Position position=&quot;-98.701988,-181.290726,-26.093916&quot; size=&quot;60.000046,60.000069,14.999674&quot; rotation=&quot;-180.000000,-89.999944,-180.000000&quot; location=&quot;-98.701988,-182.754318,12.168762&quot; rotationMatrix=&quot;1.000000,0.000000,0.000000,0.000000,-0.000001,1.000000,0.000000,-1.000000,-0.000001&quot; center=&quot;-2.243227,-4.153507,-23.003836&quot; rightOffset=&quot;0.681819,0.000000,0.000000&quot; topOffset=&quot;0.000000,0.141757,-0.666920&quot; farOffset=&quot;-0.000000,-0.166726,-0.035439&quot;/&gt;&lt;DisplayProperties ensureTextContrast=&quot;1&quot;&gt;&lt;Fill color=&quot;#9a6072&quot; colorBlendFactor=&quot;0.666666666666667&quot; color1=&quot;#c0504d&quot; colorSchemeIndex1=&quot;6&quot; color2=&quot;#4f81bd&quot; colorSchemeIndex2=&quot;5&quot;/&gt;&lt;Line/&gt;&lt;Font color=&quot;#000000&quot; colorBlendFactor=&quot;0.666666666666667&quot; color1=&quot;#000000&quot; colorSchemeIndex1=&quot;2&quot; color2=&quot;#000000&quot; colorSchemeIndex2=&quot;2&quot;/&gt;&lt;Shine shininess=&quot;30&quot;/&gt;&lt;/DisplayProperties&gt;&lt;Text&gt;{\rtf1\ansi\ansicpg1252\deff0\deflang1033{\fonttbl{\f0\fnil\fcharset0 Arial;}}&#10;{\colortbl ;\red0\green0\blue0;}&#10;\viewkind4\uc1\pard\cf1\fs52\par&#10;}&#10;&lt;/Text&gt;&lt;Detail id=&quot;0&quot; h=&quot;0.17281028491012&quot; v=&quot;0.5&quot;/&gt;&lt;/Shape&gt;&lt;Group id=&quot;330&quot; seq=&quot;2&quot; primaryItem=&quot;327&quot; isCurrentlyGrouped=&quot;1&quot; parentGroup=&quot;282&quot; lastGroup=&quot;282&quot;/&gt;&lt;Shape id=&quot;331&quot; parentGroup=&quot;334&quot; lastGroup=&quot;334&quot; type=&quot;RoundedRectangle&quot;&gt;&lt;Position position=&quot;45.243702,-126.290703,-26.094009&quot; size=&quot;251.294342,44.350319,14.999937&quot; rotation=&quot;0.000000,0.000057,0.000000&quot; location=&quot;45.243702,-128.956192,0.733521&quot; rotationMatrix=&quot;1.000000,0.000000,0.000000,0.000000,1.000000,-0.000001,0.000000,0.000001,1.000000&quot; center=&quot;1.028266,-2.930823,-22.743944&quot; rightOffset=&quot;2.855618,0.000000,0.000000&quot; topOffset=&quot;0.000000,0.492968,0.104784&quot; farOffset=&quot;-0.000000,0.035440,-0.166729&quot;/&gt;&lt;DisplayProperties ensureTextContrast=&quot;1&quot;&gt;&lt;Fill color=&quot;#747097&quot; colorBlendFactor=&quot;0.333333333333333&quot; color1=&quot;#c0504d&quot; colorSchemeIndex1=&quot;6&quot; color2=&quot;#4f81bd&quot; colorSchemeIndex2=&quot;5&quot;/&gt;&lt;Line/&gt;&lt;Font color=&quot;#ffffff&quot; colorBlendFactor=&quot;0.333333333333333&quot; color1=&quot;#ffffff&quot; colorSchemeIndex1=&quot;1&quot; color2=&quot;#ffffff&quot; colorSchemeIndex2=&quot;1&quot;/&gt;&lt;/DisplayProperties&gt;&lt;Text&gt;{\rtf1\ansi\ansicpg1252\deff0\deflang1033{\fonttbl{\f0\fnil\fcharset0 Arial;}}&#10;{\colortbl ;\red255\green255\blue255;}&#10;\viewkind4\uc1\pard\qc\cf1\fs52 Cold Calling in-person\par&#10;}&#10;&lt;/Text&gt;&lt;Detail id=&quot;0&quot; h=&quot;0.166666666666667&quot;/&gt;&lt;/Shape&gt;&lt;Shape id=&quot;332&quot; seq=&quot;1&quot; parentGroup=&quot;334&quot; lastGroup=&quot;334&quot; type=&quot;Can&quot;&gt;&lt;Position position=&quot;-98.701988,-126.290688,-26.094007&quot; size=&quot;30.000055,60.000038,30.000055&quot; rotation=&quot;0.000000,-0.000008,0.000000&quot; location=&quot;-98.701988,-128.956177,0.733521&quot; rotationMatrix=&quot;1.000000,0.000000,0.000000,0.000000,1.000000,0.000000,0.000000,-0.000000,1.000000&quot; center=&quot;-2.243227,-2.930822,-22.743944&quot; rightOffset=&quot;0.340910,0.000000,0.000000&quot; topOffset=&quot;0.000000,0.666919,0.141758&quot; farOffset=&quot;-0.000000,0.070879,-0.333460&quot;/&gt;&lt;DisplayProperties ensureTextContrast=&quot;1&quot;&gt;&lt;Fill color=&quot;#999999&quot; colorBlendFactor=&quot;0.333333333333333&quot; color1=&quot;#999999&quot; color2=&quot;#999999&quot;/&gt;&lt;Line/&gt;&lt;Font color=&quot;#000000&quot; colorBlendFactor=&quot;0.333333333333333&quot; color1=&quot;#000000&quot; colorSchemeIndex1=&quot;2&quot; color2=&quot;#000000&quot; colorSchemeIndex2=&quot;2&quot;/&gt;&lt;Shine shininess=&quot;30&quot;/&gt;&lt;/DisplayProperties&gt;&lt;Text&gt;{\rtf1\ansi\ansicpg1252\deff0\deflang1033{\fonttbl{\f0\fnil\fcharset0 Arial;}}&#10;{\colortbl ;\red0\green0\blue0;}&#10;\viewkind4\uc1\pard\cf1\fs52\par&#10;}&#10;&lt;/Text&gt;&lt;/Shape&gt;&lt;Shape id=&quot;333&quot; seq=&quot;2&quot; parentGroup=&quot;334&quot; lastGroup=&quot;334&quot; type=&quot;Donut3D&quot;&gt;&lt;Position position=&quot;-98.701988,-126.290657,-26.094000&quot; size=&quot;60.000046,60.000072,14.999674&quot; rotation=&quot;-180.000000,-89.999983,-180.000000&quot; location=&quot;-98.701988,-128.956146,0.733521&quot; rotationMatrix=&quot;1.000000,0.000000,0.000000,0.000000,-0.000000,1.000000,0.000000,-1.000000,-0.000000&quot; center=&quot;-2.243227,-2.930822,-22.743944&quot; rightOffset=&quot;0.681819,0.000000,0.000000&quot; topOffset=&quot;0.000000,0.141758,-0.666920&quot; farOffset=&quot;-0.000000,-0.166726,-0.035439&quot;/&gt;&lt;DisplayProperties ensureTextContrast=&quot;1&quot;&gt;&lt;Fill color=&quot;#747097&quot; colorBlendFactor=&quot;0.333333333333333&quot; color1=&quot;#c0504d&quot; colorSchemeIndex1=&quot;6&quot; color2=&quot;#4f81bd&quot; colorSchemeIndex2=&quot;5&quot;/&gt;&lt;Line/&gt;&lt;Font color=&quot;#000000&quot; colorBlendFactor=&quot;0.333333333333333&quot; color1=&quot;#000000&quot; colorSchemeIndex1=&quot;2&quot; color2=&quot;#000000&quot; colorSchemeIndex2=&quot;2&quot;/&gt;&lt;Shine shininess=&quot;30&quot;/&gt;&lt;/DisplayProperties&gt;&lt;Text&gt;{\rtf1\ansi\ansicpg1252\deff0\deflang1033{\fonttbl{\f0\fnil\fcharset0 Arial;}}&#10;{\colortbl ;\red0\green0\blue0;}&#10;\viewkind4\uc1\pard\cf1\fs52\par&#10;}&#10;&lt;/Text&gt;&lt;Detail id=&quot;0&quot; h=&quot;0.17281028491012&quot; v=&quot;0.5&quot;/&gt;&lt;/Shape&gt;&lt;Group id=&quot;334&quot; seq=&quot;1&quot; primaryItem=&quot;331&quot; isCurrentlyGrouped=&quot;1&quot; parentGroup=&quot;282&quot; lastGroup=&quot;282&quot;/&gt;&lt;/Scene&gt;&lt;/Perspector&gt;&#10;"/>
  <p:tag name="PERSPECTOR-QUALITYLEVEL" val="3"/>
  <p:tag name="PERSPECTOR-TYPE" val="BMP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500&quot;&gt;&lt;Scene frameLeft=&quot;0&quot; frameTop=&quot;57.8947372436523&quot; scaleX=&quot;1.0003953734065&quot; scaleY=&quot;1.000247682605&quot; frameWidth=&quot;518.045104980469&quot; frameHeight=&quot;395.488708496094&quot; frameOrientationIsPortrait=&quot;0&quot; light1Strength=&quot;0.3&quot; light1Direction=&quot;-1.500000,-0.400000,1.000000&quot; light2Strength=&quot;0&quot; light3Strength=&quot;0&quot; light4Strength=&quot;0&quot; lightDirectionX=&quot;-1.5&quot;&gt;&lt;Camera modelViewMatrix=&quot;1.000000,0.000000,0.000000,0.000000,0.000000,1.000000,0.000000,0.000000,0.000000,0.000000,1.000000,0.000000,1.257223,1.424829,-12.000000,1.000000&quot;/&gt;&lt;BaseCamera modelViewMatrix=&quot;1.000000,0.000000,0.000000,0.000000,0.000000,1.000000,0.000000,0.000000,0.000000,0.000000,1.000000,0.000000,1.257223,1.424829,0.000000,1.000000&quot;/&gt;&lt;DefaultTextFormat&gt;{\rtf1\ansi\ansicpg1252\deff0{\fonttbl{\f0\fnil\fcharset0 Calibri;}}&#10;{\colortbl ;\red0\green0\blue0;}&#10;\viewkind4\uc1\pard\qc\cf1\lang1033\f0\fs56 Social Media\par&#10;}&#10;&lt;/DefaultTextFormat&gt;&lt;Shape id=&quot;4&quot; parentGroup=&quot;77&quot; lastGroup=&quot;77&quot; type=&quot;Can&quot;&gt;&lt;Position position=&quot;-54.702362,143.784485,-0.620301&quot; size=&quot;249.999954,49.999954,249.999954&quot; rotation=&quot;0.000000,0.000011,0.000000&quot; location=&quot;-54.702362,140.513474,-30.501221&quot; rotationMatrix=&quot;1.000000,0.000000,0.000000,0.000000,1.000000,-0.000000,0.000000,0.000000,1.000000&quot; center=&quot;-1.243235,3.193488,-22.034063&quot; rightOffset=&quot;2.840909,0.000000,0.000000&quot; topOffset=&quot;0.000000,0.555765,0.118132&quot; farOffset=&quot;-0.000000,0.590659,-2.778828&quot;/&gt;&lt;DisplayProperties ensureTextContrast=&quot;1&quot;&gt;&lt;Fill color=&quot;#4f81bd&quot; colorSchemeIndex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Social Media\par&#10;}&#10;&lt;/Text&gt;&lt;/Shape&gt;&lt;List id=&quot;77&quot; primaryItem=&quot;4&quot; isCurrentlyGrouped=&quot;1&quot; isVertical=&quot;1&quot; gap=&quot;0.000000,0.000000,0.000000&quot; sizeIncrease=&quot;30.000000,0.000000,30.000000&quot; itemRotation=&quot;0.000000,0.000000,0.000000&quot; fixedItem=&quot;1&quot;/&gt;&lt;Shape id=&quot;122&quot; seq=&quot;7&quot; parentGroup=&quot;77&quot; lastGroup=&quot;77&quot; type=&quot;Can&quot;&gt;&lt;Position position=&quot;-54.702362,-206.215195,-0.620283&quot; size=&quot;459.999939,49.999954,459.999939&quot; rotation=&quot;0.000000,0.000011,0.000000&quot; location=&quot;-54.702362,-201.837860,42.267822&quot; rotationMatrix=&quot;1.000000,0.000000,0.000000,0.000000,1.000000,-0.000000,0.000000,0.000000,1.000000&quot; center=&quot;-1.243235,-4.587224,-23.687906&quot; rightOffset=&quot;5.227272,0.000000,0.000000&quot; topOffset=&quot;0.000000,0.555765,0.118132&quot; farOffset=&quot;-0.000000,1.086812,-5.113043&quot;/&gt;&lt;DisplayProperties ensureTextContrast=&quot;1&quot;&gt;&lt;Fill color=&quot;#c0504d&quot; colorSchemeIndex=&quot;6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Online &amp;amp; Print Directories\par&#10;}&#10;&lt;/Text&gt;&lt;/Shape&gt;&lt;Shape id=&quot;124&quot; seq=&quot;6&quot; parentGroup=&quot;77&quot; lastGroup=&quot;77&quot; type=&quot;Can&quot;&gt;&lt;Position position=&quot;-54.702362,-156.215256,-0.620217&quot; size=&quot;430.000000,49.999954,430.000000&quot; rotation=&quot;0.000000,0.000011,0.000000&quot; location=&quot;-54.702362,-152.930527,31.872314&quot; rotationMatrix=&quot;1.000000,0.000000,0.000000,0.000000,1.000000,-0.000000,0.000000,0.000000,1.000000&quot; center=&quot;-1.243235,-3.475694,-23.451643&quot; rightOffset=&quot;4.886364,0.000000,0.000000&quot; topOffset=&quot;0.000000,0.555765,0.118132&quot; farOffset=&quot;-0.000000,1.015933,-4.779584&quot;/&gt;&lt;DisplayProperties ensureTextContrast=&quot;1&quot;&gt;&lt;Fill color=&quot;#af575d&quot; colorBlendFactor=&quot;0.857142857142857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Trade &amp;amp; Business Press\par&#10;}&#10;&lt;/Text&gt;&lt;/Shape&gt;&lt;Shape id=&quot;125&quot; seq=&quot;5&quot; parentGroup=&quot;77&quot; lastGroup=&quot;77&quot; type=&quot;Can&quot;&gt;&lt;Position position=&quot;-54.702362,-106.215294,-0.620271&quot; size=&quot;399.999939,49.999954,399.999939&quot; rotation=&quot;0.000000,0.000010,0.000000&quot; location=&quot;-54.702362,-104.023193,21.476685&quot; rotationMatrix=&quot;1.000000,0.000000,0.000000,0.000000,1.000000,-0.000000,0.000000,0.000000,1.000000&quot; center=&quot;-1.243235,-2.364163,-23.215380&quot; rightOffset=&quot;4.545454,0.000000,0.000000&quot; topOffset=&quot;0.000000,0.555765,0.118132&quot; farOffset=&quot;-0.000000,0.945054,-4.446125&quot;/&gt;&lt;DisplayProperties ensureTextContrast=&quot;1&quot;&gt;&lt;Fill color=&quot;#9f5e6d&quot; colorBlendFactor=&quot;0.714285714285714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Contact with Prospect\par&#10;}&#10;&lt;/Text&gt;&lt;/Shape&gt;&lt;Shape id=&quot;126&quot; seq=&quot;4&quot; parentGroup=&quot;77&quot; lastGroup=&quot;77&quot; type=&quot;Can&quot;&gt;&lt;Position position=&quot;-54.702362,-56.215336,-0.620264&quot; size=&quot;369.999969,49.999954,369.999969&quot; rotation=&quot;0.000000,0.000011,0.000000&quot; location=&quot;-54.702362,-55.115856,11.081116&quot; rotationMatrix=&quot;1.000000,0.000000,0.000000,0.000000,1.000000,-0.000000,0.000000,0.000000,1.000000&quot; center=&quot;-1.243235,-1.252633,-22.979116&quot; rightOffset=&quot;4.204545,0.000000,0.000000&quot; topOffset=&quot;0.000000,0.555765,0.118132&quot; farOffset=&quot;-0.000000,0.874175,-4.112666&quot;/&gt;&lt;DisplayProperties ensureTextContrast=&quot;1&quot;&gt;&lt;Fill color=&quot;#8f657d&quot; colorBlendFactor=&quot;0.571428571428571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Prospect's Web Sites\par&#10;}&#10;&lt;/Text&gt;&lt;/Shape&gt;&lt;Shape id=&quot;127&quot; seq=&quot;3&quot; parentGroup=&quot;77&quot; lastGroup=&quot;77&quot; type=&quot;Can&quot;&gt;&lt;Position position=&quot;-54.702362,-6.215385,-0.620259&quot; size=&quot;339.999969,49.999954,339.999969&quot; rotation=&quot;0.000000,0.000011,0.000000&quot; location=&quot;-54.702362,-6.208523,0.685547&quot; rotationMatrix=&quot;1.000000,0.000000,0.000000,0.000000,1.000000,-0.000000,0.000000,0.000000,1.000000&quot; center=&quot;-1.243235,-0.141103,-22.742853&quot; rightOffset=&quot;3.863636,0.000000,0.000000&quot; topOffset=&quot;0.000000,0.555765,0.118132&quot; farOffset=&quot;-0.000000,0.803296,-3.779206&quot;/&gt;&lt;DisplayProperties ensureTextContrast=&quot;1&quot;&gt;&lt;Fill color=&quot;#7f6c8d&quot; colorBlendFactor=&quot;0.428571428571429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Company Database\par&#10;}&#10;&lt;/Text&gt;&lt;/Shape&gt;&lt;Shape id=&quot;128&quot; seq=&quot;2&quot; parentGroup=&quot;77&quot; lastGroup=&quot;77&quot; type=&quot;Can&quot;&gt;&lt;Position position=&quot;-54.702362,43.784569,-0.620253&quot; size=&quot;309.999969,49.999954,309.999969&quot; rotation=&quot;0.000000,0.000010,0.000000&quot; location=&quot;-54.702362,42.698811,-9.710022&quot; rotationMatrix=&quot;1.000000,0.000000,0.000000,0.000000,1.000000,-0.000000,0.000000,0.000000,1.000000&quot; center=&quot;-1.243235,0.970428,-22.506590&quot; rightOffset=&quot;3.522727,0.000000,0.000000&quot; topOffset=&quot;0.000000,0.555765,0.118132&quot; farOffset=&quot;-0.000000,0.732417,-3.445747&quot;/&gt;&lt;DisplayProperties ensureTextContrast=&quot;1&quot;&gt;&lt;Fill color=&quot;#6f739d&quot; colorBlendFactor=&quot;0.285714285714286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Online Searches\par&#10;}&#10;&lt;/Text&gt;&lt;/Shape&gt;&lt;Shape id=&quot;129&quot; seq=&quot;1&quot; parentGroup=&quot;77&quot; lastGroup=&quot;77&quot; type=&quot;Can&quot;&gt;&lt;Position position=&quot;-54.702362,93.784531,-0.620307&quot; size=&quot;279.999939,49.999954,279.999939&quot; rotation=&quot;0.000000,0.000011,0.000000&quot; location=&quot;-54.702362,91.606140,-20.105652&quot; rotationMatrix=&quot;1.000000,0.000000,0.000000,0.000000,1.000000,-0.000000,0.000000,0.000000,1.000000&quot; center=&quot;-1.243235,2.081958,-22.270327&quot; rightOffset=&quot;3.181818,0.000000,0.000000&quot; topOffset=&quot;0.000000,0.555765,0.118132&quot; farOffset=&quot;-0.000000,0.661538,-3.112287&quot;/&gt;&lt;DisplayProperties ensureTextContrast=&quot;1&quot;&gt;&lt;Fill color=&quot;#5f7aad&quot; colorBlendFactor=&quot;0.142857142857143&quot; color1=&quot;#c0504d&quot; colorSchemeIndex1=&quot;6&quot; color2=&quot;#4f81bd&quot; colorSchemeIndex2=&quot;5&quot;/&gt;&lt;Line width=&quot;0.75&quot;/&gt;&lt;Font color=&quot;#ffffff&quot; colorSchemeIndex=&quot;1&quot;/&gt;&lt;Shine shininess=&quot;30&quot;/&gt;&lt;/DisplayProperties&gt;&lt;Text&gt;{\rtf1\ansi\ansicpg1252\deff0{\fonttbl{\f0\fswiss\fprq2\fcharset0 Arial;}}&#10;{\colortbl ;\red255\green255\blue255;}&#10;\viewkind4\uc1\pard\qc\cf1\lang1033\f0\fs40 Annual Report\par&#10;}&#10;&lt;/Text&gt;&lt;/Shape&gt;&lt;/Scene&gt;&lt;/Perspector&gt;&#10;"/>
  <p:tag name="PERSPECTOR-QUALITYLEVEL" val="3"/>
  <p:tag name="PERSPECTOR-TYPE" val="BMP"/>
</p:tagLst>
</file>

<file path=ppt/theme/theme1.xml><?xml version="1.0" encoding="utf-8"?>
<a:theme xmlns:a="http://schemas.openxmlformats.org/drawingml/2006/main" name="Sell 3E Bas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7000"/>
          </a:schemeClr>
        </a:solidFill>
        <a:ln w="444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 3E Base Template</Template>
  <TotalTime>293</TotalTime>
  <Words>344</Words>
  <Application>Microsoft Macintosh PowerPoint</Application>
  <PresentationFormat>On-screen Show (4:3)</PresentationFormat>
  <Paragraphs>105</Paragraphs>
  <Slides>20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Sell 3E Base Template</vt:lpstr>
      <vt:lpstr>Strategic Prospecting and  Preparing for Sales Dialogue</vt:lpstr>
      <vt:lpstr>Learning Objectives</vt:lpstr>
      <vt:lpstr>Learning Objectives</vt:lpstr>
      <vt:lpstr>The Importance and Challenges of Prospecting</vt:lpstr>
      <vt:lpstr>PowerPoint Presentation</vt:lpstr>
      <vt:lpstr>Ethical Dilemma</vt:lpstr>
      <vt:lpstr>The Strategic Prospecting Process</vt:lpstr>
      <vt:lpstr>Strategic Prospecting Process</vt:lpstr>
      <vt:lpstr>Popular Prospecting  Sources &amp; Methods</vt:lpstr>
      <vt:lpstr>Cold Canvassing</vt:lpstr>
      <vt:lpstr>Networking</vt:lpstr>
      <vt:lpstr>Company Sources</vt:lpstr>
      <vt:lpstr>Published Sources</vt:lpstr>
      <vt:lpstr>Developing a Strategic  Prospecting Plan</vt:lpstr>
      <vt:lpstr>Developing a Strategic  Prospecting Plan</vt:lpstr>
      <vt:lpstr>Gathering Precall Information:</vt:lpstr>
      <vt:lpstr>Gathering Precall Information:</vt:lpstr>
      <vt:lpstr>Gathering Precall Information:</vt:lpstr>
      <vt:lpstr>Sources of Information</vt:lpstr>
      <vt:lpstr>Ethical Dilemma</vt:lpstr>
    </vt:vector>
  </TitlesOfParts>
  <Company>Ball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A. Inks</dc:creator>
  <cp:lastModifiedBy>Don Surath</cp:lastModifiedBy>
  <cp:revision>24</cp:revision>
  <dcterms:created xsi:type="dcterms:W3CDTF">2012-03-06T14:08:49Z</dcterms:created>
  <dcterms:modified xsi:type="dcterms:W3CDTF">2014-04-16T05:54:32Z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1130455815</vt:i4>
  </property>
  <property fmtid="{D5CDD505-2E9C-101B-9397-08002B2CF9AE}" pid="3" name="_NewReviewCycle">
    <vt:lpwstr/>
  </property>
  <property fmtid="{D5CDD505-2E9C-101B-9397-08002B2CF9AE}" pid="4" name="_EmailSubject">
    <vt:lpwstr>PPT Template </vt:lpwstr>
  </property>
  <property fmtid="{D5CDD505-2E9C-101B-9397-08002B2CF9AE}" pid="5" name="_AuthorEmail">
    <vt:lpwstr>Daniel.Noguera@cengage.com</vt:lpwstr>
  </property>
  <property fmtid="{D5CDD505-2E9C-101B-9397-08002B2CF9AE}" pid="6" name="_AuthorEmailDisplayName">
    <vt:lpwstr>Noguera, Daniel</vt:lpwstr>
  </property>
  <property fmtid="{D5CDD505-2E9C-101B-9397-08002B2CF9AE}" pid="7" name="_PreviousAdHocReviewCycleID">
    <vt:i4>-645163926</vt:i4>
  </property>
</Properties>
</file>